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16A07-7C26-4CC0-B046-C91EAA45ABE5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F9B9-2BC2-4736-B97B-41A364531C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F9B9-2BC2-4736-B97B-41A364531C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60C7B-1513-46AC-B890-6EB11D4D594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60C7B-1513-46AC-B890-6EB11D4D594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60C7B-1513-46AC-B890-6EB11D4D594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F9B9-2BC2-4736-B97B-41A364531C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69C013-0EA7-45F7-B07E-935FE495681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64A3B-40A1-4F49-AF4B-FE6A14D433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Graphing Systems </a:t>
            </a:r>
            <a:br>
              <a:rPr lang="en-US" dirty="0" smtClean="0"/>
            </a:br>
            <a:r>
              <a:rPr lang="en-US" dirty="0" smtClean="0"/>
              <a:t>of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Objective:  </a:t>
            </a:r>
          </a:p>
          <a:p>
            <a:pPr algn="ctr"/>
            <a:r>
              <a:rPr lang="en-US" dirty="0" smtClean="0"/>
              <a:t>Formulate systems of linear equations in two unknowns to solve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047750" y="4010025"/>
            <a:ext cx="3221038" cy="277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981575" y="1677988"/>
            <a:ext cx="28956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sz="3400" dirty="0"/>
              <a:t>What is a System of Linear Equations?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44563" y="1616075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 system of linear equations is simply two or more linear equations using the same variables.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2522538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We will only be dealing with systems of two equations using two variables,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98538" y="3343275"/>
            <a:ext cx="693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If the system of linear equations is going to have a solution, then the solution will be an ordered pair (</a:t>
            </a:r>
            <a:r>
              <a:rPr lang="en-US" sz="2000" i="1"/>
              <a:t>x</a:t>
            </a:r>
            <a:r>
              <a:rPr lang="en-US" sz="2000"/>
              <a:t> , </a:t>
            </a:r>
            <a:r>
              <a:rPr lang="en-US" sz="2000" i="1"/>
              <a:t>y</a:t>
            </a:r>
            <a:r>
              <a:rPr lang="en-US" sz="2000"/>
              <a:t>) where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 make both equations true at the same time.  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69850" y="6397625"/>
            <a:ext cx="357188" cy="374650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4D0808"/>
              </a:gs>
              <a:gs pos="15000">
                <a:srgbClr val="FF0300"/>
              </a:gs>
              <a:gs pos="27500">
                <a:srgbClr val="FF7A00"/>
              </a:gs>
              <a:gs pos="50000">
                <a:srgbClr val="FFF200"/>
              </a:gs>
              <a:gs pos="72500">
                <a:srgbClr val="FF7A00"/>
              </a:gs>
              <a:gs pos="85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041400" y="4586288"/>
            <a:ext cx="710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39800" y="4468813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en-US" sz="2000"/>
              <a:t>If the lines are parallel, there will be no solutions.</a:t>
            </a:r>
          </a:p>
          <a:p>
            <a:r>
              <a:rPr kumimoji="1" lang="en-US" altLang="en-US" sz="2000"/>
              <a:t>If the lines are the same, there will be an infinite number of solutions.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3" grpId="0" animBg="1"/>
      <p:bldP spid="4099" grpId="0" autoUpdateAnimBg="0"/>
      <p:bldP spid="4100" grpId="0" autoUpdateAnimBg="0"/>
      <p:bldP spid="4101" grpId="0" autoUpdateAnimBg="0"/>
      <p:bldP spid="4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50900" y="977900"/>
            <a:ext cx="7485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kumimoji="1" lang="en-US" altLang="en-US" sz="2000" b="1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87400" y="1006475"/>
            <a:ext cx="77089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en-US" altLang="en-US" sz="3200" b="1" dirty="0"/>
              <a:t>If the lines cross once, there </a:t>
            </a:r>
          </a:p>
          <a:p>
            <a:r>
              <a:rPr kumimoji="1" lang="en-US" altLang="en-US" sz="3200" b="1" dirty="0"/>
              <a:t>  will be one solution.</a:t>
            </a:r>
          </a:p>
          <a:p>
            <a:endParaRPr kumimoji="1" lang="en-US" altLang="en-US" sz="3200" b="1" dirty="0"/>
          </a:p>
          <a:p>
            <a:pPr>
              <a:buFontTx/>
              <a:buChar char="•"/>
            </a:pPr>
            <a:r>
              <a:rPr kumimoji="1" lang="en-US" altLang="en-US" sz="3200" b="1" dirty="0"/>
              <a:t>If the lines are parallel, there</a:t>
            </a:r>
          </a:p>
          <a:p>
            <a:r>
              <a:rPr kumimoji="1" lang="en-US" altLang="en-US" sz="3200" b="1" dirty="0"/>
              <a:t>  will be no solutions.</a:t>
            </a:r>
          </a:p>
          <a:p>
            <a:endParaRPr kumimoji="1" lang="en-US" altLang="en-US" sz="3200" b="1" dirty="0"/>
          </a:p>
          <a:p>
            <a:pPr>
              <a:buFontTx/>
              <a:buChar char="•"/>
            </a:pPr>
            <a:r>
              <a:rPr kumimoji="1" lang="en-US" altLang="en-US" sz="3200" b="1" dirty="0"/>
              <a:t>If the lines are the same, there </a:t>
            </a:r>
          </a:p>
          <a:p>
            <a:r>
              <a:rPr kumimoji="1" lang="en-US" altLang="en-US" sz="3200" b="1" dirty="0"/>
              <a:t>  will be an infinite number </a:t>
            </a:r>
            <a:r>
              <a:rPr kumimoji="1" lang="en-US" altLang="en-US" sz="3200" b="1" dirty="0" smtClean="0"/>
              <a:t>of</a:t>
            </a:r>
          </a:p>
          <a:p>
            <a:r>
              <a:rPr kumimoji="1" lang="en-US" altLang="en-US" sz="3200" b="1" dirty="0" smtClean="0"/>
              <a:t>  solutions</a:t>
            </a:r>
            <a:r>
              <a:rPr kumimoji="1" lang="en-US" altLang="en-US" sz="3200" b="1" dirty="0"/>
              <a:t>.</a:t>
            </a:r>
            <a:r>
              <a:rPr kumimoji="1" lang="en-US" alt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49250" y="4351338"/>
            <a:ext cx="4213225" cy="1182687"/>
          </a:xfrm>
          <a:prstGeom prst="rightArrow">
            <a:avLst>
              <a:gd name="adj1" fmla="val 47111"/>
              <a:gd name="adj2" fmla="val 8591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1850" y="4625975"/>
            <a:ext cx="4051300" cy="663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357188" y="5329238"/>
            <a:ext cx="4213225" cy="1182687"/>
          </a:xfrm>
          <a:prstGeom prst="rightArrow">
            <a:avLst>
              <a:gd name="adj1" fmla="val 47111"/>
              <a:gd name="adj2" fmla="val 8591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1850" y="5503863"/>
            <a:ext cx="4051300" cy="10223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641850" y="3549650"/>
            <a:ext cx="4052888" cy="968375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357188" y="3265488"/>
            <a:ext cx="4213225" cy="1182687"/>
          </a:xfrm>
          <a:prstGeom prst="rightArrow">
            <a:avLst>
              <a:gd name="adj1" fmla="val 47111"/>
              <a:gd name="adj2" fmla="val 8591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641850" y="2062163"/>
            <a:ext cx="3978275" cy="1416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304800" y="2025650"/>
            <a:ext cx="4284663" cy="1076325"/>
          </a:xfrm>
          <a:prstGeom prst="rightArrow">
            <a:avLst>
              <a:gd name="adj1" fmla="val 50000"/>
              <a:gd name="adj2" fmla="val 99521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48418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>
                <a:solidFill>
                  <a:schemeClr val="tx2"/>
                </a:solidFill>
              </a:rPr>
              <a:t>Graphing to Solve a Linear System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90550" y="1506538"/>
            <a:ext cx="826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Let's summarize!  There are </a:t>
            </a:r>
            <a:r>
              <a:rPr lang="en-US" sz="2000" b="1">
                <a:solidFill>
                  <a:srgbClr val="FF3300"/>
                </a:solidFill>
              </a:rPr>
              <a:t>4 steps</a:t>
            </a:r>
            <a:r>
              <a:rPr lang="en-US" sz="2000"/>
              <a:t> to solving a linear system using a graph.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2263" y="2206625"/>
            <a:ext cx="4087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Step 1</a:t>
            </a:r>
            <a:r>
              <a:rPr lang="en-US" sz="2000"/>
              <a:t>:  Put both equations in slope - intercept form. 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8463" y="3497263"/>
            <a:ext cx="4087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Step 2</a:t>
            </a:r>
            <a:r>
              <a:rPr lang="en-US" sz="2000"/>
              <a:t>:  Graph both equations on the same coordinate plane.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8463" y="4573588"/>
            <a:ext cx="4087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Step 3</a:t>
            </a:r>
            <a:r>
              <a:rPr lang="en-US" sz="2000"/>
              <a:t>:  Estimate where the graphs intersect.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98463" y="5546725"/>
            <a:ext cx="4087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Step 4</a:t>
            </a:r>
            <a:r>
              <a:rPr lang="en-US" sz="2000"/>
              <a:t>:  Check to make sure your solution makes both equations true.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41850" y="2206625"/>
            <a:ext cx="40735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Solve both equations for </a:t>
            </a:r>
            <a:r>
              <a:rPr lang="en-US" sz="2000" i="1"/>
              <a:t>y</a:t>
            </a:r>
            <a:r>
              <a:rPr lang="en-US" sz="2000"/>
              <a:t>, so that each equation looks like </a:t>
            </a:r>
          </a:p>
          <a:p>
            <a:pPr algn="ctr">
              <a:spcBef>
                <a:spcPct val="50000"/>
              </a:spcBef>
            </a:pPr>
            <a:r>
              <a:rPr lang="en-US" sz="2000" i="1"/>
              <a:t>y = mx</a:t>
            </a:r>
            <a:r>
              <a:rPr lang="en-US" sz="2000"/>
              <a:t> + </a:t>
            </a:r>
            <a:r>
              <a:rPr lang="en-US" sz="2000" i="1"/>
              <a:t>b</a:t>
            </a:r>
            <a:r>
              <a:rPr lang="en-US" sz="2000"/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641850" y="3497263"/>
            <a:ext cx="4073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Use the slope and </a:t>
            </a:r>
            <a:r>
              <a:rPr lang="en-US" sz="2000" i="1"/>
              <a:t>y</a:t>
            </a:r>
            <a:r>
              <a:rPr lang="en-US" sz="2000"/>
              <a:t> - intercept for each equation in step 1.  Be sure to use a ruler and graph paper!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41850" y="4573588"/>
            <a:ext cx="4073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This is the solution!  LABEL the solution!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41850" y="5546725"/>
            <a:ext cx="4073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Substitute the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 values into both equations to verify the point is a solution to both equations.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69850" y="6397625"/>
            <a:ext cx="357188" cy="374650"/>
          </a:xfrm>
          <a:prstGeom prst="foldedCorner">
            <a:avLst>
              <a:gd name="adj" fmla="val 50000"/>
            </a:avLst>
          </a:prstGeom>
          <a:gradFill rotWithShape="0">
            <a:gsLst>
              <a:gs pos="0">
                <a:srgbClr val="4D0808"/>
              </a:gs>
              <a:gs pos="15000">
                <a:srgbClr val="FF0300"/>
              </a:gs>
              <a:gs pos="27500">
                <a:srgbClr val="FF7A00"/>
              </a:gs>
              <a:gs pos="50000">
                <a:srgbClr val="FFF200"/>
              </a:gs>
              <a:gs pos="72500">
                <a:srgbClr val="FF7A00"/>
              </a:gs>
              <a:gs pos="85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70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1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3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45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34" grpId="0" animBg="1"/>
      <p:bldP spid="9235" grpId="0" animBg="1"/>
      <p:bldP spid="9236" grpId="0" animBg="1"/>
      <p:bldP spid="9232" grpId="0" animBg="1"/>
      <p:bldP spid="9231" grpId="0" animBg="1"/>
      <p:bldP spid="9230" grpId="0" animBg="1"/>
      <p:bldP spid="9229" grpId="0" animBg="1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8" grpId="0" autoUpdateAnimBg="0"/>
      <p:bldP spid="92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Systems of Equations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Palatino Linotype" pitchFamily="18" charset="0"/>
              </a:rPr>
              <a:t>Suppose you are going on vacation and leaving</a:t>
            </a:r>
          </a:p>
          <a:p>
            <a:pPr>
              <a:buNone/>
            </a:pPr>
            <a:r>
              <a:rPr lang="en-US" sz="2800" dirty="0" smtClean="0">
                <a:latin typeface="Palatino Linotype" pitchFamily="18" charset="0"/>
              </a:rPr>
              <a:t>your  dog in a kennel. The </a:t>
            </a:r>
            <a:r>
              <a:rPr lang="en-US" sz="2800" dirty="0" err="1" smtClean="0">
                <a:latin typeface="Palatino Linotype" pitchFamily="18" charset="0"/>
              </a:rPr>
              <a:t>Bowowery</a:t>
            </a:r>
            <a:r>
              <a:rPr lang="en-US" sz="2800" dirty="0" smtClean="0">
                <a:latin typeface="Palatino Linotype" pitchFamily="18" charset="0"/>
              </a:rPr>
              <a:t> charges $ 25 </a:t>
            </a:r>
          </a:p>
          <a:p>
            <a:pPr>
              <a:buNone/>
            </a:pPr>
            <a:r>
              <a:rPr lang="en-US" sz="2800" dirty="0" smtClean="0">
                <a:latin typeface="Palatino Linotype" pitchFamily="18" charset="0"/>
              </a:rPr>
              <a:t>per day, which  includes a one-time grooming </a:t>
            </a:r>
          </a:p>
          <a:p>
            <a:pPr>
              <a:buNone/>
            </a:pPr>
            <a:r>
              <a:rPr lang="en-US" sz="2800" dirty="0" smtClean="0">
                <a:latin typeface="Palatino Linotype" pitchFamily="18" charset="0"/>
              </a:rPr>
              <a:t>treatment. The </a:t>
            </a:r>
            <a:r>
              <a:rPr lang="en-US" sz="2800" dirty="0" err="1" smtClean="0">
                <a:latin typeface="Palatino Linotype" pitchFamily="18" charset="0"/>
              </a:rPr>
              <a:t>Poochpad</a:t>
            </a:r>
            <a:r>
              <a:rPr lang="en-US" sz="2800" dirty="0" smtClean="0">
                <a:latin typeface="Palatino Linotype" pitchFamily="18" charset="0"/>
              </a:rPr>
              <a:t>  charges $ 20 per day, </a:t>
            </a:r>
          </a:p>
          <a:p>
            <a:pPr>
              <a:buNone/>
            </a:pPr>
            <a:r>
              <a:rPr lang="en-US" sz="2800" dirty="0" smtClean="0">
                <a:latin typeface="Palatino Linotype" pitchFamily="18" charset="0"/>
              </a:rPr>
              <a:t>and a one-time fee of $30 for grooming.</a:t>
            </a:r>
            <a:endParaRPr lang="en-US" sz="2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368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Graphing Systems  of Equations</vt:lpstr>
      <vt:lpstr>What is a System of Linear Equations?</vt:lpstr>
      <vt:lpstr>Slide 3</vt:lpstr>
      <vt:lpstr>Slide 4</vt:lpstr>
      <vt:lpstr>Solving Systems of Equations by Graphing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Systems  of Equations</dc:title>
  <dc:creator>Angel Castro</dc:creator>
  <cp:lastModifiedBy> </cp:lastModifiedBy>
  <cp:revision>3</cp:revision>
  <dcterms:created xsi:type="dcterms:W3CDTF">2010-10-28T00:54:17Z</dcterms:created>
  <dcterms:modified xsi:type="dcterms:W3CDTF">2011-10-12T00:25:18Z</dcterms:modified>
</cp:coreProperties>
</file>